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ff258118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ff25811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c947e51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c947e51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1214f10a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1214f10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29288dc5d_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29288dc5d_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df30a817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df30a817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29288dc5d_39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29288dc5d_39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f30a817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f30a817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a53cce61d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a53cce61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30757aaa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30757aaa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30757aa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30757aa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30757a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30757a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30757aaa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30757aaa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a53cce61d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a53cce61d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6F6F6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cdbb7539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cdbb7539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6F6F6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30757aaa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30757aaa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df30a817a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df30a817a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df30a817a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df30a817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a6440144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a6440144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dc947e51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dc947e51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f30a817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f30a817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ecc5019a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ecc5019a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30757aaa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30757aaa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ecc5019a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ecc5019a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30757aaa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30757aaa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cafb5790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cafb5790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cafb5790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cafb5790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cafb5790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cafb5790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cdbb7539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cdbb7539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26e5c0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a26e5c0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df30a817a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df30a817a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cdbb7539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cdbb7539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cafb5790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cafb5790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30757aa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30757aa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cafb5790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cafb5790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d853071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d853071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cafb5790d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cafb5790d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cafb5790d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cafb5790d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cafb5790d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cafb5790d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cafb5790d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cafb5790d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df30a817a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df30a817a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119e51c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0119e51c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e693361c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e693361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df30a81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df30a81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30757aaa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30757aaa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7f33974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7f33974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7f33974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7f33974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ecc5019a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ecc5019a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ecc5019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ecc5019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ecc5019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ecc5019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ecc5019a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ecc5019a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ecc5019a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ecc5019a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e504fd9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e504fd9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30757aaa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30757aaa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30757aaa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30757aaa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ff258118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ff258118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ff258118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ff258118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소제목">
  <p:cSld name="SECTION_HEADER_2_1">
    <p:bg>
      <p:bgPr>
        <a:solidFill>
          <a:srgbClr val="CFE2F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2836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">
  <p:cSld name="TITLE_1_1_1">
    <p:bg>
      <p:bgPr>
        <a:solidFill>
          <a:srgbClr val="CFE2F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설명">
  <p:cSld name="TITLE_ONLY_2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4" name="Google Shape;24;p5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주소">
  <p:cSld name="TITLE_ONLY_2_1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설명+주소X">
  <p:cSld name="TITLE_ONLY_2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4" name="Google Shape;34;p7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692700" y="445025"/>
            <a:ext cx="78909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설명">
  <p:cSld name="BLANK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8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+주소X">
  <p:cSld name="TITLE_ONLY_1_2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>
            <a:off x="0" y="4663225"/>
            <a:ext cx="7198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●"/>
              <a:defRPr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836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towardsdatascience.com/comparing-five-most-popular-eda-tools-dccdef05aa4c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yviz.org/overviews/index.html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atplotlib.org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lotnine.readthedocs.io/en/stable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lotnine.readthedocs.io/en/stable/generated/plotnine.geoms.geom_bar.html" TargetMode="External"/><Relationship Id="rId4" Type="http://schemas.openxmlformats.org/officeDocument/2006/relationships/hyperlink" Target="https://wikidocs.net/92096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lotly.com/python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hyperlink" Target="https://plotly.com/python/2d-histogram-contour/" TargetMode="External"/><Relationship Id="rId22" Type="http://schemas.openxmlformats.org/officeDocument/2006/relationships/hyperlink" Target="https://plotly.com/python/3d-scatter-plots/" TargetMode="External"/><Relationship Id="rId21" Type="http://schemas.openxmlformats.org/officeDocument/2006/relationships/hyperlink" Target="https://plotly.com/python/imshow/" TargetMode="External"/><Relationship Id="rId24" Type="http://schemas.openxmlformats.org/officeDocument/2006/relationships/hyperlink" Target="https://plotly.com/python/splom/" TargetMode="External"/><Relationship Id="rId23" Type="http://schemas.openxmlformats.org/officeDocument/2006/relationships/hyperlink" Target="https://plotly.com/python/3d-line-plots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lotly.com/python/plotly-express/#gallery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s://plotly.com/python/funnel-charts/" TargetMode="External"/><Relationship Id="rId26" Type="http://schemas.openxmlformats.org/officeDocument/2006/relationships/hyperlink" Target="https://plotly.com/python/parallel-categories-diagram/" TargetMode="External"/><Relationship Id="rId25" Type="http://schemas.openxmlformats.org/officeDocument/2006/relationships/hyperlink" Target="https://plotly.com/python/parallel-coordinates-plot/" TargetMode="External"/><Relationship Id="rId28" Type="http://schemas.openxmlformats.org/officeDocument/2006/relationships/hyperlink" Target="https://plotly.com/python/lines-on-mapbox/" TargetMode="External"/><Relationship Id="rId27" Type="http://schemas.openxmlformats.org/officeDocument/2006/relationships/hyperlink" Target="https://plotly.com/python/scattermapbox/" TargetMode="External"/><Relationship Id="rId5" Type="http://schemas.openxmlformats.org/officeDocument/2006/relationships/hyperlink" Target="https://plotly.com/python/line-and-scatter/" TargetMode="External"/><Relationship Id="rId6" Type="http://schemas.openxmlformats.org/officeDocument/2006/relationships/hyperlink" Target="https://plotly.com/python/line-charts/" TargetMode="External"/><Relationship Id="rId29" Type="http://schemas.openxmlformats.org/officeDocument/2006/relationships/hyperlink" Target="https://plotly.com/python/mapbox-county-choropleth/" TargetMode="External"/><Relationship Id="rId7" Type="http://schemas.openxmlformats.org/officeDocument/2006/relationships/hyperlink" Target="https://plotly.com/python/filled-area-plots/" TargetMode="External"/><Relationship Id="rId8" Type="http://schemas.openxmlformats.org/officeDocument/2006/relationships/hyperlink" Target="https://plotly.com/python/bar-charts/" TargetMode="External"/><Relationship Id="rId31" Type="http://schemas.openxmlformats.org/officeDocument/2006/relationships/hyperlink" Target="https://plotly.com/python/scatter-plots-on-maps/" TargetMode="External"/><Relationship Id="rId30" Type="http://schemas.openxmlformats.org/officeDocument/2006/relationships/hyperlink" Target="https://plotly.com/python/mapbox-density-heatmaps/" TargetMode="External"/><Relationship Id="rId11" Type="http://schemas.openxmlformats.org/officeDocument/2006/relationships/hyperlink" Target="https://plotly.com/python/pie-charts/" TargetMode="External"/><Relationship Id="rId33" Type="http://schemas.openxmlformats.org/officeDocument/2006/relationships/hyperlink" Target="https://plotly.com/python/choropleth-maps/" TargetMode="External"/><Relationship Id="rId10" Type="http://schemas.openxmlformats.org/officeDocument/2006/relationships/hyperlink" Target="https://plotly.com/python/gantt/" TargetMode="External"/><Relationship Id="rId32" Type="http://schemas.openxmlformats.org/officeDocument/2006/relationships/hyperlink" Target="https://plotly.com/python/lines-on-maps/" TargetMode="External"/><Relationship Id="rId13" Type="http://schemas.openxmlformats.org/officeDocument/2006/relationships/hyperlink" Target="https://plotly.com/python/treemaps/" TargetMode="External"/><Relationship Id="rId35" Type="http://schemas.openxmlformats.org/officeDocument/2006/relationships/hyperlink" Target="https://plotly.com/python/polar-chart/" TargetMode="External"/><Relationship Id="rId12" Type="http://schemas.openxmlformats.org/officeDocument/2006/relationships/hyperlink" Target="https://plotly.com/python/sunburst-charts/" TargetMode="External"/><Relationship Id="rId34" Type="http://schemas.openxmlformats.org/officeDocument/2006/relationships/hyperlink" Target="https://plotly.com/python/polar-chart/" TargetMode="External"/><Relationship Id="rId15" Type="http://schemas.openxmlformats.org/officeDocument/2006/relationships/hyperlink" Target="https://plotly.com/python/histograms/" TargetMode="External"/><Relationship Id="rId37" Type="http://schemas.openxmlformats.org/officeDocument/2006/relationships/hyperlink" Target="https://plotly.com/python/ternary-plots/" TargetMode="External"/><Relationship Id="rId14" Type="http://schemas.openxmlformats.org/officeDocument/2006/relationships/hyperlink" Target="https://plotly.com/python/funnel-charts/" TargetMode="External"/><Relationship Id="rId36" Type="http://schemas.openxmlformats.org/officeDocument/2006/relationships/hyperlink" Target="https://plotly.com/python/wind-rose-charts/" TargetMode="External"/><Relationship Id="rId17" Type="http://schemas.openxmlformats.org/officeDocument/2006/relationships/hyperlink" Target="https://plotly.com/python/violin/" TargetMode="External"/><Relationship Id="rId16" Type="http://schemas.openxmlformats.org/officeDocument/2006/relationships/hyperlink" Target="https://plotly.com/python/box-plots/" TargetMode="External"/><Relationship Id="rId38" Type="http://schemas.openxmlformats.org/officeDocument/2006/relationships/hyperlink" Target="https://plotly.com/python/ternary-plots/" TargetMode="External"/><Relationship Id="rId19" Type="http://schemas.openxmlformats.org/officeDocument/2006/relationships/hyperlink" Target="https://plotly.com/python/2D-Histogram/" TargetMode="External"/><Relationship Id="rId18" Type="http://schemas.openxmlformats.org/officeDocument/2006/relationships/hyperlink" Target="https://plotly.com/python/strip-chart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lotly.com/python/funnel-charts/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pptentive.com/blog/2016/03/29/app-marketing-metrics-for-pirates/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pptentive.com/blog/2016/03/29/app-marketing-metrics-for-pirates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lotly.com/python/treemaps/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bokeh.org/en/latest/index.html" TargetMode="External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ltair-viz.github.io/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vega.github.io/vega/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eaborn.pydata.org/" TargetMode="External"/><Relationship Id="rId4" Type="http://schemas.openxmlformats.org/officeDocument/2006/relationships/hyperlink" Target="https://seaborn.pydata.org/" TargetMode="External"/><Relationship Id="rId5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hyperlink" Target="https://en.wikipedia.org/wiki/Small_multipl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hyperlink" Target="https://en.wikipedia.org/wiki/Small_multipl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eaborn.pydata.org/generated/seaborn.FacetGrid.html#seaborn.FacetGrid" TargetMode="External"/><Relationship Id="rId4" Type="http://schemas.openxmlformats.org/officeDocument/2006/relationships/hyperlink" Target="https://seaborn.pydata.org/generated/seaborn.PairGrid.html#seaborn.Pa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eaborn.pydata.org/examples/paired_pointplots.html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eaborn.pydata.org/tutorial/distributions.html#plotting-many-distributions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eaborn.pydata.org/generated/seaborn.JointGrid.html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hyperlink" Target="https://seaborn.pydata.org/tutorial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seaborn.pydata.org/generated/seaborn.scatterplot.html#seaborn.scatterplot" TargetMode="External"/><Relationship Id="rId4" Type="http://schemas.openxmlformats.org/officeDocument/2006/relationships/hyperlink" Target="https://seaborn.pydata.org/generated/seaborn.lineplot.html#seaborn.lineplot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hyperlink" Target="https://seaborn.pydata.org/generated/seaborn.relplot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seaborn.pydata.org/generated/seaborn.histplot.html" TargetMode="External"/><Relationship Id="rId4" Type="http://schemas.openxmlformats.org/officeDocument/2006/relationships/hyperlink" Target="https://seaborn.pydata.org/generated/seaborn.kdeplot.html" TargetMode="External"/><Relationship Id="rId9" Type="http://schemas.openxmlformats.org/officeDocument/2006/relationships/image" Target="../media/image59.png"/><Relationship Id="rId5" Type="http://schemas.openxmlformats.org/officeDocument/2006/relationships/hyperlink" Target="https://seaborn.pydata.org/generated/seaborn.ecdfplot.html" TargetMode="External"/><Relationship Id="rId6" Type="http://schemas.openxmlformats.org/officeDocument/2006/relationships/hyperlink" Target="https://seaborn.pydata.org/generated/seaborn.ecdfplot.html" TargetMode="External"/><Relationship Id="rId7" Type="http://schemas.openxmlformats.org/officeDocument/2006/relationships/hyperlink" Target="https://seaborn.pydata.org/generated/seaborn.rugplot.html" TargetMode="External"/><Relationship Id="rId8" Type="http://schemas.openxmlformats.org/officeDocument/2006/relationships/image" Target="../media/image53.png"/><Relationship Id="rId10" Type="http://schemas.openxmlformats.org/officeDocument/2006/relationships/hyperlink" Target="https://seaborn.pydata.org/tutorial/distributions.html#conditioning-on-other-variable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hyperlink" Target="https://seaborn.pydata.org/generated/seaborn.regplot.html" TargetMode="External"/><Relationship Id="rId6" Type="http://schemas.openxmlformats.org/officeDocument/2006/relationships/hyperlink" Target="https://seaborn.pydata.org/generated/seaborn.lmplot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hyperlink" Target="https://apandre.wordpress.com/tools/excel/dashboards-with-excel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hyperlink" Target="https://seaborn.pydata.org/generated/seaborn.regplot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seaborn.pydata.org/generated/seaborn.stripplot.html#seaborn.stripplot" TargetMode="External"/><Relationship Id="rId4" Type="http://schemas.openxmlformats.org/officeDocument/2006/relationships/hyperlink" Target="https://seaborn.pydata.org/generated/seaborn.swarmplot.html#seaborn.swarmplot" TargetMode="External"/><Relationship Id="rId9" Type="http://schemas.openxmlformats.org/officeDocument/2006/relationships/hyperlink" Target="https://seaborn.pydata.org/generated/seaborn.barplot.html#seaborn.barplot" TargetMode="External"/><Relationship Id="rId5" Type="http://schemas.openxmlformats.org/officeDocument/2006/relationships/hyperlink" Target="https://seaborn.pydata.org/generated/seaborn.boxplot.html#seaborn.boxplot" TargetMode="External"/><Relationship Id="rId6" Type="http://schemas.openxmlformats.org/officeDocument/2006/relationships/hyperlink" Target="https://seaborn.pydata.org/generated/seaborn.violinplot.html#seaborn.violinplot" TargetMode="External"/><Relationship Id="rId7" Type="http://schemas.openxmlformats.org/officeDocument/2006/relationships/hyperlink" Target="https://seaborn.pydata.org/generated/seaborn.boxenplot.html#seaborn.boxenplot" TargetMode="External"/><Relationship Id="rId8" Type="http://schemas.openxmlformats.org/officeDocument/2006/relationships/hyperlink" Target="https://seaborn.pydata.org/generated/seaborn.pointplot.html#seaborn.pointplot" TargetMode="External"/><Relationship Id="rId10" Type="http://schemas.openxmlformats.org/officeDocument/2006/relationships/hyperlink" Target="https://seaborn.pydata.org/generated/seaborn.countplot.html#seaborn.countplot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eaborn.pydata.org/tutorial/categorical.html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9.png"/><Relationship Id="rId6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seaborn.pydata.org/generated/seaborn.lmplot.html" TargetMode="External"/><Relationship Id="rId4" Type="http://schemas.openxmlformats.org/officeDocument/2006/relationships/hyperlink" Target="https://seaborn.pydata.org/generated/seaborn.residplot.html" TargetMode="External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hyperlink" Target="https://ko.wikipedia.org/wiki/%EC%83%81%EC%9E%90_%EC%88%98%EC%97%BC_%EA%B7%B8%EB%A6%BC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microsoft.com/ko-kr/power-bi/fundamentals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6.png"/><Relationship Id="rId4" Type="http://schemas.openxmlformats.org/officeDocument/2006/relationships/hyperlink" Target="https://python-visualization.github.io/folium/quickstart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Relationship Id="rId4" Type="http://schemas.openxmlformats.org/officeDocument/2006/relationships/hyperlink" Target="https://blog.qlik.com/third-pillar-of-mapping-data-to-visualizations-usage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Relationship Id="rId4" Type="http://schemas.openxmlformats.org/officeDocument/2006/relationships/hyperlink" Target="https://blog.qlik.com/third-pillar-of-mapping-data-to-visualizations-usage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Relationship Id="rId4" Type="http://schemas.openxmlformats.org/officeDocument/2006/relationships/hyperlink" Target="https://blog.qlik.com/third-pillar-of-mapping-data-to-visualizations-usage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Relationship Id="rId4" Type="http://schemas.openxmlformats.org/officeDocument/2006/relationships/hyperlink" Target="https://blog.qlik.com/third-pillar-of-mapping-data-to-visualizations-usage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tableau.com/ko-kr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arketingplatform.google.com/intl/ko/about/data-studio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towardsdatascience.com/comparing-five-most-popular-eda-tools-dccdef05aa4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</a:t>
            </a:r>
            <a:r>
              <a:rPr lang="en"/>
              <a:t>썬 데이터 EDA와 시각화</a:t>
            </a:r>
            <a:endParaRPr/>
          </a:p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오늘코드</a:t>
            </a:r>
            <a:endParaRPr/>
          </a:p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2850"/>
            <a:ext cx="8769520" cy="379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https://towardsdatascience.com/comparing-five-most-popular-eda-tools-dccdef05aa4c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</a:t>
            </a:r>
            <a:r>
              <a:rPr lang="en"/>
              <a:t>썬 데이터 시각화 도구</a:t>
            </a:r>
            <a:endParaRPr/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시각화 도구 - 2020 Kaggle Survey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23" y="792850"/>
            <a:ext cx="7472355" cy="41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https://pyviz.org/overviews/index.html</a:t>
            </a:r>
            <a:r>
              <a:rPr lang="en"/>
              <a:t> </a:t>
            </a:r>
            <a:endParaRPr/>
          </a:p>
        </p:txBody>
      </p:sp>
      <p:pic>
        <p:nvPicPr>
          <p:cNvPr descr="Image"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937" y="722750"/>
            <a:ext cx="8176123" cy="39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https://matplotlib.org/</a:t>
            </a:r>
            <a:r>
              <a:rPr lang="en" sz="1300"/>
              <a:t> </a:t>
            </a:r>
            <a:endParaRPr sz="1300"/>
          </a:p>
        </p:txBody>
      </p:sp>
      <p:sp>
        <p:nvSpPr>
          <p:cNvPr id="157" name="Google Shape;157;p23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matplotlib</a:t>
            </a:r>
            <a:endParaRPr/>
          </a:p>
        </p:txBody>
      </p:sp>
      <p:sp>
        <p:nvSpPr>
          <p:cNvPr id="158" name="Google Shape;158;p23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Python에서 정적, 애니메이션 및 대화형 시각화를 만들기 위한 포괄적인 라이브러리</a:t>
            </a:r>
            <a:endParaRPr sz="1300"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500" y="1010175"/>
            <a:ext cx="5142199" cy="363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idx="4294967295" type="body"/>
          </p:nvPr>
        </p:nvSpPr>
        <p:spPr>
          <a:xfrm>
            <a:off x="4832400" y="1457275"/>
            <a:ext cx="3999900" cy="3416400"/>
          </a:xfrm>
          <a:prstGeom prst="rect">
            <a:avLst/>
          </a:prstGeom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동적</a:t>
            </a:r>
            <a:endParaRPr sz="2400"/>
          </a:p>
        </p:txBody>
      </p:sp>
      <p:sp>
        <p:nvSpPr>
          <p:cNvPr id="166" name="Google Shape;166;p24"/>
          <p:cNvSpPr txBox="1"/>
          <p:nvPr>
            <p:ph idx="4294967295" type="body"/>
          </p:nvPr>
        </p:nvSpPr>
        <p:spPr>
          <a:xfrm>
            <a:off x="311700" y="1457275"/>
            <a:ext cx="3999900" cy="3416400"/>
          </a:xfrm>
          <a:prstGeom prst="rect">
            <a:avLst/>
          </a:prstGeom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정적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600" y="742900"/>
            <a:ext cx="2298349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725" y="2436975"/>
            <a:ext cx="14859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313" y="2725902"/>
            <a:ext cx="1026700" cy="1213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823" y="2517403"/>
            <a:ext cx="2059211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1400" y="2467188"/>
            <a:ext cx="1396575" cy="13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1860" y="1488700"/>
            <a:ext cx="2478315" cy="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3375" y="3228683"/>
            <a:ext cx="1574625" cy="63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matplotlib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5797500" y="886375"/>
            <a:ext cx="22983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JavaScript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https://plotnine.readthedocs.io/en/stable/</a:t>
            </a:r>
            <a:r>
              <a:rPr lang="en" sz="1300"/>
              <a:t> </a:t>
            </a:r>
            <a:endParaRPr sz="1300"/>
          </a:p>
        </p:txBody>
      </p:sp>
      <p:sp>
        <p:nvSpPr>
          <p:cNvPr id="182" name="Google Shape;182;p25"/>
          <p:cNvSpPr txBox="1"/>
          <p:nvPr/>
        </p:nvSpPr>
        <p:spPr>
          <a:xfrm>
            <a:off x="5549550" y="0"/>
            <a:ext cx="2887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</a:t>
            </a:r>
            <a:r>
              <a:rPr lang="en"/>
              <a:t>Plotnine</a:t>
            </a:r>
            <a:endParaRPr/>
          </a:p>
        </p:txBody>
      </p:sp>
      <p:sp>
        <p:nvSpPr>
          <p:cNvPr id="184" name="Google Shape;184;p25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</a:t>
            </a:r>
            <a:r>
              <a:rPr lang="en" sz="1300"/>
              <a:t> R에서 사용하는 시각화 라이브러리인 ggplot2을 파이썬에서도 사용할 수 있게 해주는 라이브러리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matplotlib 패키지를 기본으로 하고 ggplot2의 문법을 사용할 수 있게 해 주는 패키지지만, 완전히 같지는 않음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325" y="1358650"/>
            <a:ext cx="4817851" cy="33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https://plotnine.readthedocs.io/en/stable/generated/plotnine.geoms.geom_bar.html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https://wikidocs.net/92096</a:t>
            </a:r>
            <a:r>
              <a:rPr lang="en" sz="1300"/>
              <a:t> </a:t>
            </a:r>
            <a:endParaRPr sz="1300"/>
          </a:p>
        </p:txBody>
      </p:sp>
      <p:sp>
        <p:nvSpPr>
          <p:cNvPr id="192" name="Google Shape;192;p26"/>
          <p:cNvSpPr txBox="1"/>
          <p:nvPr>
            <p:ph idx="3" type="title"/>
          </p:nvPr>
        </p:nvSpPr>
        <p:spPr>
          <a:xfrm>
            <a:off x="104400" y="633900"/>
            <a:ext cx="89316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</a:t>
            </a:r>
            <a:r>
              <a:rPr lang="en"/>
              <a:t> Plotnine의 경우, 문법을 전체적으로 괄호로 감싸고 추가적인 메서드들을 +로 연결하여 그래프를 표현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</a:t>
            </a:r>
            <a:r>
              <a:rPr lang="en"/>
              <a:t> Matplotlib은 plt.barh()로 그래프를 그린 후, 추가적인 메서드를 줄바꿈으로 불러와서 그래프를 표현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Plotnine과 Matplotlib의 문법 차이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1423017" y="1260928"/>
            <a:ext cx="3020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ggplot(mpg)+geom_bar(aes(x='class', fill='drv'))+</a:t>
            </a:r>
            <a:b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coord_fli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p()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b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theme_classic()</a:t>
            </a:r>
            <a:b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833628" y="1260514"/>
            <a:ext cx="2864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y = np.arange(3)</a:t>
            </a:r>
            <a:b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years = ['2018', '2019', '2020']</a:t>
            </a:r>
            <a:b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values = [100, 400, 900]</a:t>
            </a:r>
            <a:b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plt.barh(y, values)</a:t>
            </a:r>
            <a:b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plt.yticks(y, years)</a:t>
            </a:r>
            <a:b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25" y="2651068"/>
            <a:ext cx="3314784" cy="203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1568" y="2630912"/>
            <a:ext cx="3208608" cy="2072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/>
          <p:nvPr/>
        </p:nvSpPr>
        <p:spPr>
          <a:xfrm>
            <a:off x="1243797" y="1245450"/>
            <a:ext cx="33147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4666116" y="1245450"/>
            <a:ext cx="33147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https://plotly.com/python/</a:t>
            </a:r>
            <a:r>
              <a:rPr lang="en" sz="1300"/>
              <a:t> </a:t>
            </a:r>
            <a:endParaRPr sz="1300"/>
          </a:p>
        </p:txBody>
      </p:sp>
      <p:sp>
        <p:nvSpPr>
          <p:cNvPr id="206" name="Google Shape;206;p27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Plotly</a:t>
            </a:r>
            <a:endParaRPr/>
          </a:p>
        </p:txBody>
      </p:sp>
      <p:sp>
        <p:nvSpPr>
          <p:cNvPr id="207" name="Google Shape;207;p27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</a:t>
            </a:r>
            <a:r>
              <a:rPr lang="en" sz="1300"/>
              <a:t> Plotly는 개인 및 공동 작업을 위한 온라인 그래프 작성, 분석 및 통계 도구와 Python , R, MATLAB, Perl, Julia, Arduino 및 REST 용 과학 그래프 라이브러리를 제공</a:t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700" y="1223700"/>
            <a:ext cx="5474575" cy="345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100" y="3810000"/>
            <a:ext cx="2400842" cy="7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https://plotly.com/python/plotly-express/#gallery</a:t>
            </a: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175" y="0"/>
            <a:ext cx="2400842" cy="7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Plotly</a:t>
            </a:r>
            <a:endParaRPr/>
          </a:p>
        </p:txBody>
      </p:sp>
      <p:sp>
        <p:nvSpPr>
          <p:cNvPr id="218" name="Google Shape;218;p28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736600" marR="27940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Basics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5"/>
              </a:rPr>
              <a:t>scatter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6"/>
              </a:rPr>
              <a:t>line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7"/>
              </a:rPr>
              <a:t>area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8"/>
              </a:rPr>
              <a:t>bar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9"/>
              </a:rPr>
              <a:t>funnel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10"/>
              </a:rPr>
              <a:t>timeline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Part-of-Whole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11"/>
              </a:rPr>
              <a:t>pie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12"/>
              </a:rPr>
              <a:t>sunburst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13"/>
              </a:rPr>
              <a:t>treemap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14"/>
              </a:rPr>
              <a:t>funnel_area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1D Distributions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15"/>
              </a:rPr>
              <a:t>histogram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16"/>
              </a:rPr>
              <a:t>box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17"/>
              </a:rPr>
              <a:t>violin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18"/>
              </a:rPr>
              <a:t>strip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2D Distributions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19"/>
              </a:rPr>
              <a:t>density_heatmap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20"/>
              </a:rPr>
              <a:t>density_contour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Matrix Input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21"/>
              </a:rPr>
              <a:t>imshow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3-Dimensional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22"/>
              </a:rPr>
              <a:t>scatter_3d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23"/>
              </a:rPr>
              <a:t>line_3d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Multidimensional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24"/>
              </a:rPr>
              <a:t>scatter_matrix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25"/>
              </a:rPr>
              <a:t>parallel_coordinates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26"/>
              </a:rPr>
              <a:t>parallel_categories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Tile Maps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27"/>
              </a:rPr>
              <a:t>scatter_mapbox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28"/>
              </a:rPr>
              <a:t>line_mapbox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29"/>
              </a:rPr>
              <a:t>choropleth_mapbox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30"/>
              </a:rPr>
              <a:t>density_mapbox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Outline Maps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31"/>
              </a:rPr>
              <a:t>scatter_geo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32"/>
              </a:rPr>
              <a:t>line_geo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33"/>
              </a:rPr>
              <a:t>choropleth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Polar Charts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34"/>
              </a:rPr>
              <a:t>scatter_polar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35"/>
              </a:rPr>
              <a:t>line_polar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36"/>
              </a:rPr>
              <a:t>bar_polar</a:t>
            </a:r>
            <a:endParaRPr u="sng">
              <a:highlight>
                <a:schemeClr val="lt1"/>
              </a:highlight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chemeClr val="lt1"/>
                </a:highlight>
              </a:rPr>
              <a:t>Ternary Charts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highlight>
                  <a:schemeClr val="lt1"/>
                </a:highlight>
                <a:hlinkClick r:id="rId37"/>
              </a:rPr>
              <a:t>scatter_ternary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, </a:t>
            </a:r>
            <a:r>
              <a:rPr lang="en" u="sng">
                <a:highlight>
                  <a:schemeClr val="lt1"/>
                </a:highlight>
                <a:hlinkClick r:id="rId38"/>
              </a:rPr>
              <a:t>line_ternary</a:t>
            </a:r>
            <a:endParaRPr u="sng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</a:t>
            </a:r>
            <a:r>
              <a:rPr lang="en"/>
              <a:t>터 시각화 도구</a:t>
            </a:r>
            <a:endParaRPr/>
          </a:p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https://plotly.com/python/funnel-charts/</a:t>
            </a:r>
            <a:r>
              <a:rPr lang="en" sz="1300"/>
              <a:t> </a:t>
            </a:r>
            <a:endParaRPr sz="1300"/>
          </a:p>
        </p:txBody>
      </p:sp>
      <p:sp>
        <p:nvSpPr>
          <p:cNvPr id="225" name="Google Shape;225;p29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파이썬 데이터 시각화 도구 - Plotly의 </a:t>
            </a:r>
            <a:r>
              <a:rPr lang="en">
                <a:solidFill>
                  <a:srgbClr val="20293D"/>
                </a:solidFill>
                <a:highlight>
                  <a:schemeClr val="lt1"/>
                </a:highlight>
              </a:rPr>
              <a:t>Funnel Chart</a:t>
            </a:r>
            <a:endParaRPr/>
          </a:p>
        </p:txBody>
      </p:sp>
      <p:sp>
        <p:nvSpPr>
          <p:cNvPr id="226" name="Google Shape;226;p29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 판매 프로세스의 단계를 나타내고 각 단계의 잠재적 수익 금액을 표시하는 데 자주 사용되는 차트 유형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</a:t>
            </a:r>
            <a:r>
              <a:rPr lang="en"/>
              <a:t> 웹사이트의 유입이 제일 적었던 Vancouver 사무실의 Finalized(확정)의 수가 제일 많은데, 이러한 점을 통해서 다른 사무실(Montreal, Toronto)들은 Requested Price에서 어떻게 Finalized까지 그 수를 유지할 수 있을지 고민가능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75" y="1512325"/>
            <a:ext cx="7544225" cy="31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https://www.apptentive.com/blog/2016/03/29/app-marketing-metrics-for-pirates/</a:t>
            </a:r>
            <a:r>
              <a:rPr lang="en" sz="1300"/>
              <a:t> </a:t>
            </a:r>
            <a:endParaRPr sz="1300"/>
          </a:p>
        </p:txBody>
      </p:sp>
      <p:sp>
        <p:nvSpPr>
          <p:cNvPr id="234" name="Google Shape;234;p30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</a:t>
            </a:r>
            <a:r>
              <a:rPr lang="en"/>
              <a:t>AARRR</a:t>
            </a:r>
            <a:endParaRPr/>
          </a:p>
        </p:txBody>
      </p:sp>
      <p:sp>
        <p:nvSpPr>
          <p:cNvPr id="235" name="Google Shape;235;p30"/>
          <p:cNvSpPr txBox="1"/>
          <p:nvPr>
            <p:ph idx="3" type="title"/>
          </p:nvPr>
        </p:nvSpPr>
        <p:spPr>
          <a:xfrm>
            <a:off x="104400" y="633900"/>
            <a:ext cx="8931600" cy="9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 AARRR은 시장 진입 단계에 맞는 특정 지표를 기준으로 우리 서비스의 상태를 가늠할 수 있는 효율적인 기준</a:t>
            </a:r>
            <a:br>
              <a:rPr lang="en"/>
            </a:br>
            <a:r>
              <a:rPr lang="en"/>
              <a:t>-</a:t>
            </a:r>
            <a:r>
              <a:rPr lang="en"/>
              <a:t> </a:t>
            </a:r>
            <a:r>
              <a:rPr lang="en"/>
              <a:t>수많은 데이터 중 현 시점에서 가장 핵심적인 지표에 집중할 수 있게 함으로써, 분석할 리소스(인력이나 시간)가 충분하지 않은 스타트업에게 매력적인 프레임워크</a:t>
            </a:r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7348900" y="3130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30"/>
          <p:cNvGrpSpPr/>
          <p:nvPr/>
        </p:nvGrpSpPr>
        <p:grpSpPr>
          <a:xfrm>
            <a:off x="1921633" y="1559595"/>
            <a:ext cx="5330631" cy="3060783"/>
            <a:chOff x="169025" y="789537"/>
            <a:chExt cx="6849950" cy="3772224"/>
          </a:xfrm>
        </p:grpSpPr>
        <p:pic>
          <p:nvPicPr>
            <p:cNvPr id="238" name="Google Shape;23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9025" y="789537"/>
              <a:ext cx="6849950" cy="377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9" name="Google Shape;239;p30"/>
            <p:cNvGrpSpPr/>
            <p:nvPr/>
          </p:nvGrpSpPr>
          <p:grpSpPr>
            <a:xfrm>
              <a:off x="2278784" y="1365893"/>
              <a:ext cx="1166416" cy="3101582"/>
              <a:chOff x="2278784" y="1365893"/>
              <a:chExt cx="1166416" cy="3101582"/>
            </a:xfrm>
          </p:grpSpPr>
          <p:sp>
            <p:nvSpPr>
              <p:cNvPr id="240" name="Google Shape;240;p30"/>
              <p:cNvSpPr txBox="1"/>
              <p:nvPr/>
            </p:nvSpPr>
            <p:spPr>
              <a:xfrm>
                <a:off x="2278784" y="1365893"/>
                <a:ext cx="11664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첫 방문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41" name="Google Shape;241;p30"/>
              <p:cNvSpPr txBox="1"/>
              <p:nvPr/>
            </p:nvSpPr>
            <p:spPr>
              <a:xfrm>
                <a:off x="2278800" y="1934525"/>
                <a:ext cx="1166400" cy="75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첫 회원가입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42" name="Google Shape;242;p30"/>
              <p:cNvSpPr txBox="1"/>
              <p:nvPr/>
            </p:nvSpPr>
            <p:spPr>
              <a:xfrm>
                <a:off x="2278800" y="2611788"/>
                <a:ext cx="11664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재</a:t>
                </a:r>
                <a:r>
                  <a:rPr b="1" lang="en">
                    <a:solidFill>
                      <a:schemeClr val="dk1"/>
                    </a:solidFill>
                  </a:rPr>
                  <a:t>구매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43" name="Google Shape;243;p30"/>
              <p:cNvSpPr txBox="1"/>
              <p:nvPr/>
            </p:nvSpPr>
            <p:spPr>
              <a:xfrm>
                <a:off x="2278800" y="3289063"/>
                <a:ext cx="11664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친구소개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44" name="Google Shape;244;p30"/>
              <p:cNvSpPr txBox="1"/>
              <p:nvPr/>
            </p:nvSpPr>
            <p:spPr>
              <a:xfrm>
                <a:off x="2278800" y="3974275"/>
                <a:ext cx="11664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첫구매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https://www.apptentive.com/blog/2016/03/29/app-marketing-metrics-for-pirates/</a:t>
            </a:r>
            <a:r>
              <a:rPr lang="en" sz="1300"/>
              <a:t> </a:t>
            </a:r>
            <a:endParaRPr sz="1300"/>
          </a:p>
        </p:txBody>
      </p:sp>
      <p:sp>
        <p:nvSpPr>
          <p:cNvPr id="251" name="Google Shape;251;p31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</a:t>
            </a:r>
            <a:r>
              <a:rPr lang="en"/>
              <a:t>AARRR</a:t>
            </a:r>
            <a:endParaRPr/>
          </a:p>
        </p:txBody>
      </p:sp>
      <p:sp>
        <p:nvSpPr>
          <p:cNvPr id="252" name="Google Shape;252;p31"/>
          <p:cNvSpPr txBox="1"/>
          <p:nvPr>
            <p:ph idx="3" type="title"/>
          </p:nvPr>
        </p:nvSpPr>
        <p:spPr>
          <a:xfrm>
            <a:off x="104400" y="633900"/>
            <a:ext cx="8931600" cy="9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- Acquisition : 어떻게 우리 서비스를 접하고 있는가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- Activation : 사용자가 처음 서비스를 이용할 때 긍정적인 경험을 제공하는가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- Retention : 이후의 서비스 재사용률은 어떻게 되는가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- Referral : 사용자가 자발적 바이럴, 공유를 일으키고 있는가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- Revenue : 최종 목적(매출)으로 연결되고 있는가</a:t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7348900" y="3130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1"/>
          <p:cNvGrpSpPr/>
          <p:nvPr/>
        </p:nvGrpSpPr>
        <p:grpSpPr>
          <a:xfrm>
            <a:off x="2150229" y="1847276"/>
            <a:ext cx="4920319" cy="2849161"/>
            <a:chOff x="169025" y="789537"/>
            <a:chExt cx="6849950" cy="3772224"/>
          </a:xfrm>
        </p:grpSpPr>
        <p:pic>
          <p:nvPicPr>
            <p:cNvPr id="255" name="Google Shape;25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9025" y="789537"/>
              <a:ext cx="6849950" cy="377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6" name="Google Shape;256;p31"/>
            <p:cNvGrpSpPr/>
            <p:nvPr/>
          </p:nvGrpSpPr>
          <p:grpSpPr>
            <a:xfrm>
              <a:off x="2278784" y="1365893"/>
              <a:ext cx="1166416" cy="3138182"/>
              <a:chOff x="2278784" y="1365893"/>
              <a:chExt cx="1166416" cy="3138182"/>
            </a:xfrm>
          </p:grpSpPr>
          <p:sp>
            <p:nvSpPr>
              <p:cNvPr id="257" name="Google Shape;257;p31"/>
              <p:cNvSpPr txBox="1"/>
              <p:nvPr/>
            </p:nvSpPr>
            <p:spPr>
              <a:xfrm>
                <a:off x="2278784" y="1365893"/>
                <a:ext cx="1166400" cy="52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첫 방문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58" name="Google Shape;258;p31"/>
              <p:cNvSpPr txBox="1"/>
              <p:nvPr/>
            </p:nvSpPr>
            <p:spPr>
              <a:xfrm>
                <a:off x="2278800" y="1934525"/>
                <a:ext cx="1166400" cy="11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첫 회원가입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59" name="Google Shape;259;p31"/>
              <p:cNvSpPr txBox="1"/>
              <p:nvPr/>
            </p:nvSpPr>
            <p:spPr>
              <a:xfrm>
                <a:off x="2278800" y="2611788"/>
                <a:ext cx="1166400" cy="52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재구매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60" name="Google Shape;260;p31"/>
              <p:cNvSpPr txBox="1"/>
              <p:nvPr/>
            </p:nvSpPr>
            <p:spPr>
              <a:xfrm>
                <a:off x="2278800" y="3289063"/>
                <a:ext cx="1166400" cy="81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친구소개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61" name="Google Shape;261;p31"/>
              <p:cNvSpPr txBox="1"/>
              <p:nvPr/>
            </p:nvSpPr>
            <p:spPr>
              <a:xfrm>
                <a:off x="2278800" y="3974275"/>
                <a:ext cx="1166400" cy="52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첫구매</a:t>
                </a:r>
                <a:endParaRPr b="1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https://plotly.com/python/treemaps/</a:t>
            </a:r>
            <a:r>
              <a:rPr lang="en" sz="1300"/>
              <a:t> </a:t>
            </a:r>
            <a:endParaRPr sz="1300"/>
          </a:p>
        </p:txBody>
      </p:sp>
      <p:sp>
        <p:nvSpPr>
          <p:cNvPr id="268" name="Google Shape;268;p32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중첩된 사각형을 사용하여 계층적 데이터를 시각화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계층 구조는 레이블 및 상위 속성으로 정의</a:t>
            </a:r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500" y="1199558"/>
            <a:ext cx="7198199" cy="352635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파이썬 데이터 시각화 도구 - Plotly </a:t>
            </a:r>
            <a:r>
              <a:rPr lang="en">
                <a:solidFill>
                  <a:srgbClr val="20293D"/>
                </a:solidFill>
                <a:highlight>
                  <a:schemeClr val="lt1"/>
                </a:highlight>
              </a:rPr>
              <a:t>Treemap Charts</a:t>
            </a:r>
            <a:endParaRPr/>
          </a:p>
        </p:txBody>
      </p:sp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https://docs.bokeh.org/en/latest/index.html</a:t>
            </a:r>
            <a:r>
              <a:rPr lang="en" sz="1300"/>
              <a:t> </a:t>
            </a:r>
            <a:endParaRPr sz="1300"/>
          </a:p>
        </p:txBody>
      </p:sp>
      <p:sp>
        <p:nvSpPr>
          <p:cNvPr id="277" name="Google Shape;277;p33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 최신 웹 브라우저에서 </a:t>
            </a:r>
            <a:r>
              <a:rPr b="1" lang="en"/>
              <a:t>대화형 시각화를 만들기</a:t>
            </a:r>
            <a:r>
              <a:rPr lang="en"/>
              <a:t> 위한 Python 라이브러리</a:t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601" y="1000300"/>
            <a:ext cx="6099973" cy="369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</a:t>
            </a:r>
            <a:r>
              <a:rPr lang="en">
                <a:solidFill>
                  <a:srgbClr val="20293D"/>
                </a:solidFill>
                <a:highlight>
                  <a:schemeClr val="lt1"/>
                </a:highlight>
              </a:rPr>
              <a:t>Bokeh</a:t>
            </a:r>
            <a:endParaRPr/>
          </a:p>
        </p:txBody>
      </p:sp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https://altair-viz.github.io/</a:t>
            </a:r>
            <a:r>
              <a:rPr lang="en" sz="1300"/>
              <a:t> </a:t>
            </a:r>
            <a:endParaRPr sz="1300"/>
          </a:p>
        </p:txBody>
      </p:sp>
      <p:sp>
        <p:nvSpPr>
          <p:cNvPr id="286" name="Google Shape;286;p34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Vega 및 Vega-Lite를 기반으로 하는 Python용 선언적 통계 시각화 라이브러리</a:t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925" y="970475"/>
            <a:ext cx="5397000" cy="37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</a:t>
            </a:r>
            <a:r>
              <a:rPr lang="en">
                <a:solidFill>
                  <a:srgbClr val="20293D"/>
                </a:solidFill>
                <a:highlight>
                  <a:schemeClr val="lt1"/>
                </a:highlight>
              </a:rPr>
              <a:t>Altair</a:t>
            </a:r>
            <a:endParaRPr/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https://vega.github.io/vega/</a:t>
            </a:r>
            <a:r>
              <a:rPr lang="en" sz="1300"/>
              <a:t> </a:t>
            </a:r>
            <a:endParaRPr sz="1300"/>
          </a:p>
        </p:txBody>
      </p:sp>
      <p:sp>
        <p:nvSpPr>
          <p:cNvPr id="295" name="Google Shape;295;p35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</a:t>
            </a:r>
            <a:r>
              <a:rPr lang="en"/>
              <a:t>Vega</a:t>
            </a:r>
            <a:endParaRPr/>
          </a:p>
        </p:txBody>
      </p:sp>
      <p:sp>
        <p:nvSpPr>
          <p:cNvPr id="296" name="Google Shape;296;p35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</a:t>
            </a:r>
            <a:r>
              <a:rPr lang="en"/>
              <a:t> 대화형 시각화 디자인을 생성, 저장 및 공유하기 위한 선언적 언어인 시각화 문법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375" y="1094550"/>
            <a:ext cx="5888873" cy="35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 </a:t>
            </a:r>
            <a:endParaRPr/>
          </a:p>
        </p:txBody>
      </p:sp>
      <p:sp>
        <p:nvSpPr>
          <p:cNvPr id="304" name="Google Shape;304;p3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ttps://seaborn.pydata.org/</a:t>
            </a:r>
            <a:r>
              <a:rPr lang="en" sz="1300"/>
              <a:t> </a:t>
            </a:r>
            <a:endParaRPr sz="1300"/>
          </a:p>
        </p:txBody>
      </p:sp>
      <p:sp>
        <p:nvSpPr>
          <p:cNvPr id="310" name="Google Shape;310;p37"/>
          <p:cNvSpPr txBox="1"/>
          <p:nvPr/>
        </p:nvSpPr>
        <p:spPr>
          <a:xfrm>
            <a:off x="5963175" y="0"/>
            <a:ext cx="26319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 </a:t>
            </a:r>
            <a:r>
              <a:rPr lang="en"/>
              <a:t>matplotlib를 기반으로 하는 Python 데이터 시각화 라이브러리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matplotlib을 사용하기 쉽게 해주는 라이브러리(다양한 통계 기반 시각화와 컬러팔레트)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423" y="1259513"/>
            <a:ext cx="6040266" cy="362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파이썬 데이터 시각화 도구 - seaborn</a:t>
            </a:r>
            <a:endParaRPr/>
          </a:p>
        </p:txBody>
      </p:sp>
      <p:sp>
        <p:nvSpPr>
          <p:cNvPr id="314" name="Google Shape;314;p37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동일한 축과 척도를 사용하는 일련의 유사한 그래프 또는 차트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sometimes called trellis chart, lattice chart, grid chart, or panel 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여러 뷰를 사용하여 데이터 세트의 서로 다른 파티션을 표시</a:t>
            </a:r>
            <a:endParaRPr/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075" y="1374825"/>
            <a:ext cx="5025925" cy="33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https://en.wikipedia.org/wiki/Small_multiple</a:t>
            </a:r>
            <a:endParaRPr sz="1900"/>
          </a:p>
        </p:txBody>
      </p:sp>
      <p:sp>
        <p:nvSpPr>
          <p:cNvPr id="322" name="Google Shape;322;p38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subplots의 예 - small multiple</a:t>
            </a:r>
            <a:endParaRPr/>
          </a:p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63" y="817250"/>
            <a:ext cx="7594873" cy="420587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시각화 도구 - </a:t>
            </a:r>
            <a:r>
              <a:rPr lang="en"/>
              <a:t>2020 Kaggle Survey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</a:t>
            </a:r>
            <a:r>
              <a:rPr lang="en"/>
              <a:t> 각 말의 움직임을 묘사한 순차적 카드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이 시리즈는 시간 경과 를 사진으로 기록 하는 초기 방법 인 크로노포토그래피 의 첫 번째 예가 되었으며 , 주로 과학적 연구를 위해 여러 단계의 운동을 기록하는 데 사용되었습니다. 그것은 영화 의 발전에 중요한 단계를 형성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25" y="1527101"/>
            <a:ext cx="4595224" cy="269331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/>
        </p:nvSpPr>
        <p:spPr>
          <a:xfrm>
            <a:off x="1136825" y="4333625"/>
            <a:ext cx="4230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8F9FA"/>
                </a:highlight>
                <a:latin typeface="Nanum Gothic"/>
                <a:ea typeface="Nanum Gothic"/>
                <a:cs typeface="Nanum Gothic"/>
                <a:sym typeface="Nanum Gothic"/>
              </a:rPr>
              <a:t>Horse In Motion, Muybridge (1886)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054" y="1468475"/>
            <a:ext cx="2315397" cy="286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https://en.wikipedia.org/wiki/Small_multiple</a:t>
            </a:r>
            <a:endParaRPr sz="1900"/>
          </a:p>
        </p:txBody>
      </p:sp>
      <p:sp>
        <p:nvSpPr>
          <p:cNvPr id="333" name="Google Shape;333;p39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ubplots의 예 - The Horse in Motion </a:t>
            </a:r>
            <a:endParaRPr/>
          </a:p>
        </p:txBody>
      </p:sp>
      <p:sp>
        <p:nvSpPr>
          <p:cNvPr id="334" name="Google Shape;334;p39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Multi-plot grid</a:t>
            </a:r>
            <a:endParaRPr/>
          </a:p>
        </p:txBody>
      </p:sp>
      <p:sp>
        <p:nvSpPr>
          <p:cNvPr id="340" name="Google Shape;340;p40"/>
          <p:cNvSpPr txBox="1"/>
          <p:nvPr>
            <p:ph idx="4294967295" type="body"/>
          </p:nvPr>
        </p:nvSpPr>
        <p:spPr>
          <a:xfrm>
            <a:off x="311700" y="619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FacetGrid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</a:t>
            </a:r>
            <a:r>
              <a:rPr lang="en" sz="1400">
                <a:solidFill>
                  <a:schemeClr val="dk1"/>
                </a:solidFill>
              </a:rPr>
              <a:t>데이터 세트의 하위 집합 내에서 개별적으로 변수의 분포 또는 여러 변수 간의 관계를 시각화하려는 경우에 유용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relplot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scatter, lineplot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jointplot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scatter, line, reg, resid, hex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lmplot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scatter, reg, resid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displot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hist, kde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catplot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strip, swarm, bar, box, boxen, violin, count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1" name="Google Shape;341;p40"/>
          <p:cNvSpPr txBox="1"/>
          <p:nvPr>
            <p:ph idx="4294967295" type="body"/>
          </p:nvPr>
        </p:nvSpPr>
        <p:spPr>
          <a:xfrm>
            <a:off x="4832400" y="619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PairGrid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</a:t>
            </a:r>
            <a:r>
              <a:rPr lang="en" sz="1400">
                <a:solidFill>
                  <a:schemeClr val="dk1"/>
                </a:solidFill>
              </a:rPr>
              <a:t>작은 서브플롯의 그리드를 빠르게 그려 각각의 데이터를 시각화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</a:t>
            </a:r>
            <a:r>
              <a:rPr lang="en" sz="1400">
                <a:solidFill>
                  <a:schemeClr val="dk1"/>
                </a:solidFill>
              </a:rPr>
              <a:t>FacetGrid와 의 차이점: </a:t>
            </a:r>
            <a:r>
              <a:rPr lang="en" sz="1400">
                <a:solidFill>
                  <a:schemeClr val="dk1"/>
                </a:solidFill>
                <a:highlight>
                  <a:srgbClr val="CFE2F3"/>
                </a:highlight>
              </a:rPr>
              <a:t>하나의 범주형 변수를 범주값에 따라 여러개로 나눠 그려주는 FacetGrid와 달리 PairGrid는 여러 변수를 나눠 그림 </a:t>
            </a:r>
            <a:endParaRPr sz="140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pairplot(hist, kde)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ridgeplot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2" name="Google Shape;342;p40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0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https://seaborn.pydata.org/generated/seaborn.FacetGrid.html#seaborn.FacetGrid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https://seaborn.pydata.org/generated/seaborn.PairGrid.html#seaborn.Pa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Multi-plot grid - </a:t>
            </a:r>
            <a:r>
              <a:rPr lang="en"/>
              <a:t>FacetGrid</a:t>
            </a:r>
            <a:endParaRPr/>
          </a:p>
        </p:txBody>
      </p:sp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77150" cy="20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525" y="1891375"/>
            <a:ext cx="6347625" cy="30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하나의 범주형 변수의 서브플롯을 그릴 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다중 플롯 그리드를 만들어서 여러가지 쌍 관계를 표현하기 위한 그리드 Class( 도화지에 축을 나눌 조건 정하기)</a:t>
            </a:r>
            <a:endParaRPr/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https://seaborn.pydata.org/examples/paired_pointplots.html</a:t>
            </a:r>
            <a:r>
              <a:rPr lang="en"/>
              <a:t> </a:t>
            </a:r>
            <a:endParaRPr/>
          </a:p>
        </p:txBody>
      </p:sp>
      <p:sp>
        <p:nvSpPr>
          <p:cNvPr id="358" name="Google Shape;358;p42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Multi-plot grid - </a:t>
            </a:r>
            <a:r>
              <a:rPr lang="en"/>
              <a:t>PairGrid</a:t>
            </a:r>
            <a:endParaRPr/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25" y="1017725"/>
            <a:ext cx="432896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51" y="2254375"/>
            <a:ext cx="4253549" cy="21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188" y="1394275"/>
            <a:ext cx="4207875" cy="7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여러 변수의 서브플롯을 그릴 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쌍(pair) 관계 그레프를 그리기 위한 서브 플롯그리드를 생성</a:t>
            </a:r>
            <a:endParaRPr/>
          </a:p>
        </p:txBody>
      </p:sp>
      <p:sp>
        <p:nvSpPr>
          <p:cNvPr id="363" name="Google Shape;363;p42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https://seaborn.pydata.org/tutorial/distributions.html#plotting-many-distributions</a:t>
            </a:r>
            <a:r>
              <a:rPr lang="en"/>
              <a:t> </a:t>
            </a:r>
            <a:endParaRPr/>
          </a:p>
        </p:txBody>
      </p:sp>
      <p:pic>
        <p:nvPicPr>
          <p:cNvPr id="369" name="Google Shape;3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775" y="1004825"/>
            <a:ext cx="4246126" cy="37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참고) seaborn</a:t>
            </a:r>
            <a:r>
              <a:rPr lang="en"/>
              <a:t> - pairplot vs PairGrid</a:t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50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/>
        </p:nvSpPr>
        <p:spPr>
          <a:xfrm>
            <a:off x="4271900" y="3690925"/>
            <a:ext cx="1791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373" name="Google Shape;373;p43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한번에 여러 변수의 분포를 볼 수 있으나 데이터가 많아질 수록 느려진다는 단점이 있음</a:t>
            </a:r>
            <a:endParaRPr/>
          </a:p>
        </p:txBody>
      </p:sp>
      <p:sp>
        <p:nvSpPr>
          <p:cNvPr id="374" name="Google Shape;374;p43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이변량그래프와 단변량 그래프를 함께 나타내기위한 그리드를 생성</a:t>
            </a:r>
            <a:endParaRPr/>
          </a:p>
        </p:txBody>
      </p:sp>
      <p:sp>
        <p:nvSpPr>
          <p:cNvPr id="380" name="Google Shape;380;p44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https://seaborn.pydata.org/generated/seaborn.JointGrid.html</a:t>
            </a:r>
            <a:r>
              <a:rPr lang="en"/>
              <a:t> </a:t>
            </a:r>
            <a:endParaRPr/>
          </a:p>
        </p:txBody>
      </p:sp>
      <p:sp>
        <p:nvSpPr>
          <p:cNvPr id="381" name="Google Shape;381;p44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Multi-plot grid - </a:t>
            </a:r>
            <a:r>
              <a:rPr lang="en"/>
              <a:t>JointGird</a:t>
            </a:r>
            <a:endParaRPr/>
          </a:p>
        </p:txBody>
      </p:sp>
      <p:sp>
        <p:nvSpPr>
          <p:cNvPr id="382" name="Google Shape;382;p44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24" y="1033767"/>
            <a:ext cx="4074925" cy="66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525" y="1656999"/>
            <a:ext cx="3111026" cy="31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825" y="1033774"/>
            <a:ext cx="44122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7325" y="1694900"/>
            <a:ext cx="3149100" cy="31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25" y="656500"/>
            <a:ext cx="6685051" cy="43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5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https://seaborn.pydata.org/tutorial.html</a:t>
            </a:r>
            <a:r>
              <a:rPr lang="en" sz="1300"/>
              <a:t> </a:t>
            </a:r>
            <a:endParaRPr sz="1300"/>
          </a:p>
        </p:txBody>
      </p:sp>
      <p:sp>
        <p:nvSpPr>
          <p:cNvPr id="394" name="Google Shape;394;p45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subplots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scatterplot()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kind="scatter"; the default)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kind="line")</a:t>
            </a:r>
            <a:endParaRPr/>
          </a:p>
        </p:txBody>
      </p:sp>
      <p:sp>
        <p:nvSpPr>
          <p:cNvPr id="400" name="Google Shape;400;p46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수치형 데이터 비교 - relplot</a:t>
            </a:r>
            <a:endParaRPr/>
          </a:p>
        </p:txBody>
      </p:sp>
      <p:sp>
        <p:nvSpPr>
          <p:cNvPr id="401" name="Google Shape;401;p4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803450"/>
            <a:ext cx="4904574" cy="27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6"/>
          <p:cNvPicPr preferRelativeResize="0"/>
          <p:nvPr/>
        </p:nvPicPr>
        <p:blipFill rotWithShape="1">
          <a:blip r:embed="rId6">
            <a:alphaModFix/>
          </a:blip>
          <a:srcRect b="0" l="0" r="29238" t="0"/>
          <a:stretch/>
        </p:blipFill>
        <p:spPr>
          <a:xfrm>
            <a:off x="5029200" y="604675"/>
            <a:ext cx="3932751" cy="41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6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https://seaborn.pydata.org/generated/seaborn.relplot.html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histplot()</a:t>
            </a:r>
            <a:endParaRPr b="1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kdeplot()</a:t>
            </a:r>
            <a:endParaRPr b="1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ecdfplot()</a:t>
            </a:r>
            <a:r>
              <a:rPr b="1" lang="en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 </a:t>
            </a:r>
            <a:endParaRPr b="1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ruglot()</a:t>
            </a:r>
            <a:endParaRPr b="1"/>
          </a:p>
        </p:txBody>
      </p:sp>
      <p:sp>
        <p:nvSpPr>
          <p:cNvPr id="410" name="Google Shape;410;p47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수치형 데이터 시각화 - displot</a:t>
            </a:r>
            <a:endParaRPr/>
          </a:p>
        </p:txBody>
      </p:sp>
      <p:sp>
        <p:nvSpPr>
          <p:cNvPr id="411" name="Google Shape;411;p47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2" name="Google Shape;412;p47"/>
          <p:cNvGrpSpPr/>
          <p:nvPr/>
        </p:nvGrpSpPr>
        <p:grpSpPr>
          <a:xfrm>
            <a:off x="1371605" y="1667213"/>
            <a:ext cx="6370197" cy="3094990"/>
            <a:chOff x="381000" y="789125"/>
            <a:chExt cx="8427301" cy="3820975"/>
          </a:xfrm>
        </p:grpSpPr>
        <p:pic>
          <p:nvPicPr>
            <p:cNvPr id="413" name="Google Shape;413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1000" y="789125"/>
              <a:ext cx="6671216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05426" y="1285121"/>
              <a:ext cx="4102875" cy="32231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47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https://seaborn.pydata.org/tutorial/distributions.html#conditioning-on-other-variables</a:t>
            </a:r>
            <a:r>
              <a:rPr lang="en"/>
              <a:t> </a:t>
            </a:r>
            <a:endParaRPr/>
          </a:p>
        </p:txBody>
      </p:sp>
      <p:sp>
        <p:nvSpPr>
          <p:cNvPr id="416" name="Google Shape;416;p47"/>
          <p:cNvSpPr txBox="1"/>
          <p:nvPr/>
        </p:nvSpPr>
        <p:spPr>
          <a:xfrm>
            <a:off x="3048000" y="1295400"/>
            <a:ext cx="3000000" cy="33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수치 데이터의 분포 - displot(histogram, kdeplot)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수치형 데이터 시각화 - displot</a:t>
            </a:r>
            <a:endParaRPr/>
          </a:p>
        </p:txBody>
      </p:sp>
      <p:pic>
        <p:nvPicPr>
          <p:cNvPr id="422" name="Google Shape;4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825" y="1017725"/>
            <a:ext cx="41494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378025" cy="337783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8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https://seaborn.pydata.org/generated/seaborn.regplot.html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https://seaborn.pydata.org/generated/seaborn.lmplot.html</a:t>
            </a:r>
            <a:r>
              <a:rPr lang="en" sz="1100"/>
              <a:t> </a:t>
            </a:r>
            <a:endParaRPr sz="1100"/>
          </a:p>
        </p:txBody>
      </p:sp>
      <p:sp>
        <p:nvSpPr>
          <p:cNvPr id="425" name="Google Shape;425;p48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수치 vs수치 변수의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왼편: 회귀(regplot), 오른편: 상관관계(lmplot) 를 표현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8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624" y="1161092"/>
            <a:ext cx="6629326" cy="346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675" y="700175"/>
            <a:ext cx="2048809" cy="168871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https://apandre.wordpress.com/tools/excel/dashboards-with-excel/</a:t>
            </a:r>
            <a:r>
              <a:rPr lang="en" sz="1300"/>
              <a:t> </a:t>
            </a:r>
            <a:endParaRPr sz="1300"/>
          </a:p>
        </p:txBody>
      </p:sp>
      <p:sp>
        <p:nvSpPr>
          <p:cNvPr id="76" name="Google Shape;76;p13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데이터 시각화 도구 - Excel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수치형 데이터 시각화 - displot</a:t>
            </a:r>
            <a:endParaRPr/>
          </a:p>
        </p:txBody>
      </p:sp>
      <p:pic>
        <p:nvPicPr>
          <p:cNvPr id="432" name="Google Shape;4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350" y="1126350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https://seaborn.pydata.org/generated/seaborn.regplot.html</a:t>
            </a:r>
            <a:r>
              <a:rPr lang="en"/>
              <a:t> </a:t>
            </a:r>
            <a:endParaRPr/>
          </a:p>
        </p:txBody>
      </p:sp>
      <p:sp>
        <p:nvSpPr>
          <p:cNvPr id="435" name="Google Shape;435;p49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연속 vs 비연속 수치 변수의 regplot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왼편: 연속(regplot), 오른편: 비연속(regplot)을 표현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9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Categorical scatterplots: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stripplot()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kind="strip"; the default)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swarmplot()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kind="swarm")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Categorical distribution plots: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boxplot()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kind="box")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violinplot()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kind="violin")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boxenplot()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kind="boxen")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Categorical estimate plots: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pointplot()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kind="point")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barplot()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kind="bar")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countplot()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 (with kind="count")</a:t>
            </a:r>
            <a:endParaRPr/>
          </a:p>
        </p:txBody>
      </p:sp>
      <p:sp>
        <p:nvSpPr>
          <p:cNvPr id="442" name="Google Shape;442;p50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eaborn의 범주</a:t>
            </a:r>
            <a:r>
              <a:rPr lang="en"/>
              <a:t>형 데이터 시각화 - catplot</a:t>
            </a:r>
            <a:endParaRPr/>
          </a:p>
        </p:txBody>
      </p:sp>
      <p:sp>
        <p:nvSpPr>
          <p:cNvPr id="443" name="Google Shape;443;p50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범주형 데이터 시각화 - catplot</a:t>
            </a:r>
            <a:endParaRPr/>
          </a:p>
        </p:txBody>
      </p:sp>
      <p:pic>
        <p:nvPicPr>
          <p:cNvPr id="449" name="Google Shape;4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325" y="1170125"/>
            <a:ext cx="3765450" cy="37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범주형 vs 수치형 변수 - stripplot vs swarmplot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1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https://seaborn.pydata.org/tutorial/categorical.html</a:t>
            </a:r>
            <a:r>
              <a:rPr lang="en"/>
              <a:t> </a:t>
            </a:r>
            <a:endParaRPr/>
          </a:p>
        </p:txBody>
      </p:sp>
      <p:sp>
        <p:nvSpPr>
          <p:cNvPr id="458" name="Google Shape;458;p52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범주형 데이터 시각화 - catplot</a:t>
            </a:r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0" y="1597762"/>
            <a:ext cx="3008325" cy="25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925" y="1545125"/>
            <a:ext cx="2688825" cy="26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3244" y="1650388"/>
            <a:ext cx="3130531" cy="25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2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범주형 vs 수치형 변수 - boxplot vs boxenplot vs violinplot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값의 분포, 기술통계값을 표현</a:t>
            </a:r>
            <a:endParaRPr/>
          </a:p>
        </p:txBody>
      </p:sp>
      <p:sp>
        <p:nvSpPr>
          <p:cNvPr id="463" name="Google Shape;463;p52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범주형 데이터 시각화 - catplot</a:t>
            </a:r>
            <a:endParaRPr/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5850"/>
            <a:ext cx="3925600" cy="32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800" y="1269413"/>
            <a:ext cx="4442325" cy="36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3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범주형 vs 수치형 변수 - barplot vs pointplot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연산(평균, 합계)</a:t>
            </a:r>
            <a:endParaRPr/>
          </a:p>
        </p:txBody>
      </p:sp>
      <p:sp>
        <p:nvSpPr>
          <p:cNvPr id="472" name="Google Shape;472;p53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범주형 변수의 빈도수 - countplot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4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범주형 데이터 시각화 - catplot</a:t>
            </a:r>
            <a:endParaRPr/>
          </a:p>
        </p:txBody>
      </p:sp>
      <p:pic>
        <p:nvPicPr>
          <p:cNvPr id="479" name="Google Shape;479;p54"/>
          <p:cNvPicPr preferRelativeResize="0"/>
          <p:nvPr/>
        </p:nvPicPr>
        <p:blipFill rotWithShape="1">
          <a:blip r:embed="rId3">
            <a:alphaModFix/>
          </a:blip>
          <a:srcRect b="0" l="0" r="35026" t="0"/>
          <a:stretch/>
        </p:blipFill>
        <p:spPr>
          <a:xfrm>
            <a:off x="1676400" y="1170125"/>
            <a:ext cx="5743225" cy="36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4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Nanum Gothic"/>
              <a:buChar char="●"/>
            </a:pPr>
            <a:r>
              <a:rPr b="1" lang="en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lmplot()</a:t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Nanum Gothic"/>
              <a:buChar char="●"/>
            </a:pPr>
            <a:r>
              <a:rPr b="1" lang="en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residplot()</a:t>
            </a:r>
            <a:endParaRPr/>
          </a:p>
        </p:txBody>
      </p:sp>
      <p:sp>
        <p:nvSpPr>
          <p:cNvPr id="486" name="Google Shape;486;p55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seaborn의 </a:t>
            </a:r>
            <a:r>
              <a:rPr lang="en"/>
              <a:t>회귀</a:t>
            </a:r>
            <a:r>
              <a:rPr lang="en"/>
              <a:t>선 그리기</a:t>
            </a:r>
            <a:endParaRPr/>
          </a:p>
        </p:txBody>
      </p:sp>
      <p:sp>
        <p:nvSpPr>
          <p:cNvPr id="487" name="Google Shape;487;p55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1795475"/>
            <a:ext cx="3290875" cy="29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075" y="1783150"/>
            <a:ext cx="390525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/>
        </p:nvSpPr>
        <p:spPr>
          <a:xfrm>
            <a:off x="5105400" y="1219200"/>
            <a:ext cx="3518100" cy="4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Plot the residuals after fitting a linear model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01600" marR="101600" rtl="0" algn="ctr">
              <a:lnSpc>
                <a:spcPct val="184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sns.residplot(x=x, y=y, lowess=</a:t>
            </a:r>
            <a:r>
              <a:rPr b="1"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color="g")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1" name="Google Shape;491;p55"/>
          <p:cNvSpPr txBox="1"/>
          <p:nvPr/>
        </p:nvSpPr>
        <p:spPr>
          <a:xfrm>
            <a:off x="838200" y="1219200"/>
            <a:ext cx="3518100" cy="4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sns.lmplot(x="total_bill", y="tip", col="day", hue="day"</a:t>
            </a: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data=tips, col_wrap=2, height=3)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참고) </a:t>
            </a:r>
            <a:r>
              <a:rPr lang="en"/>
              <a:t>IQR(</a:t>
            </a:r>
            <a:r>
              <a:rPr lang="en">
                <a:highlight>
                  <a:srgbClr val="FFFFFF"/>
                </a:highlight>
              </a:rPr>
              <a:t>Interquartile range</a:t>
            </a:r>
            <a:r>
              <a:rPr lang="en"/>
              <a:t>)</a:t>
            </a:r>
            <a:endParaRPr/>
          </a:p>
        </p:txBody>
      </p:sp>
      <p:sp>
        <p:nvSpPr>
          <p:cNvPr id="497" name="Google Shape;497;p56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 사분위 수 : 데이터를 4등분 한 것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제 3사분위 수 (Q3) : 중앙값 기준으로 상위 50% 중의 중앙값, 전체 데이터 중 상위 25%에 해당하는 값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제 1사분위 수 (Q1) : 중앙값 기준으로 하위 50% 중의 중앙값, 전체 데이터 중 하위 25%에 해당하는 값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사분위 범위 수(IQR) : 데이터의 중간 50% (Q3 - Q1) </a:t>
            </a:r>
            <a:endParaRPr/>
          </a:p>
        </p:txBody>
      </p:sp>
      <p:sp>
        <p:nvSpPr>
          <p:cNvPr id="498" name="Google Shape;498;p56"/>
          <p:cNvSpPr txBox="1"/>
          <p:nvPr/>
        </p:nvSpPr>
        <p:spPr>
          <a:xfrm>
            <a:off x="2070150" y="4373075"/>
            <a:ext cx="5079000" cy="33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# Q3 - Q1: 사분위수의 상위 75% 지점의 값과 하위 25% 지점의 값 차이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9" name="Google Shape;4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925" y="1753150"/>
            <a:ext cx="5201224" cy="25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56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https://ko.wikipedia.org/wiki/상자_수염_그림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</a:t>
            </a:r>
            <a:r>
              <a:rPr lang="en"/>
              <a:t>도 시각화</a:t>
            </a:r>
            <a:endParaRPr/>
          </a:p>
        </p:txBody>
      </p:sp>
      <p:sp>
        <p:nvSpPr>
          <p:cNvPr id="507" name="Google Shape;507;p57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지도 데이터를 이용해 위치정보를 시각화하기 위한 라이브러리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‘pip install folilum’ 으로 notebook에서 설치가능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위도와 경도값을 넣어줌으로써 단 2줄로 지도를 그릴수 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8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지도 시각화 - Folium </a:t>
            </a:r>
            <a:endParaRPr/>
          </a:p>
        </p:txBody>
      </p:sp>
      <p:pic>
        <p:nvPicPr>
          <p:cNvPr id="514" name="Google Shape;5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400" y="1494050"/>
            <a:ext cx="5111399" cy="34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8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https://docs.microsoft.com/ko-kr/power-bi/fundamentals/</a:t>
            </a:r>
            <a:r>
              <a:rPr lang="en" sz="1300"/>
              <a:t> </a:t>
            </a:r>
            <a:endParaRPr sz="1300"/>
          </a:p>
        </p:txBody>
      </p:sp>
      <p:sp>
        <p:nvSpPr>
          <p:cNvPr id="82" name="Google Shape;82;p14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Microsoft에서 제공하는 툴로, </a:t>
            </a:r>
            <a:r>
              <a:rPr lang="en"/>
              <a:t>쉽게 사용할 수 있고 더 자세한 데이터 인사이트를 얻을 수 있도록 셀프 서비스 및 엔터프라이즈 BI(비즈니스 인텔리전스)를 위한 확장성있는 통합 플랫폼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 </a:t>
            </a:r>
            <a:r>
              <a:rPr lang="en"/>
              <a:t>모든 데이터에 연결하고 모든 데이터를 시각화할 수 있도록 해줌</a:t>
            </a:r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400" y="1504625"/>
            <a:ext cx="3903650" cy="30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0" y="0"/>
            <a:ext cx="6281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시각화 도구 - </a:t>
            </a:r>
            <a:r>
              <a:rPr lang="en"/>
              <a:t>Power BI</a:t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50" y="2582825"/>
            <a:ext cx="1950900" cy="19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325" y="692100"/>
            <a:ext cx="6570848" cy="41496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9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9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https://python-visualization.github.io/folium/quickstart.html</a:t>
            </a:r>
            <a:endParaRPr sz="1900"/>
          </a:p>
        </p:txBody>
      </p:sp>
      <p:sp>
        <p:nvSpPr>
          <p:cNvPr id="523" name="Google Shape;523;p59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지도 시각화 - Folium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Cheat sheet</a:t>
            </a:r>
            <a:endParaRPr/>
          </a:p>
        </p:txBody>
      </p:sp>
      <p:sp>
        <p:nvSpPr>
          <p:cNvPr id="529" name="Google Shape;529;p60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775" y="640450"/>
            <a:ext cx="4640688" cy="435065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1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61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시각화 </a:t>
            </a:r>
            <a:r>
              <a:rPr lang="en"/>
              <a:t>Cheat sheet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75" y="640450"/>
            <a:ext cx="7613039" cy="4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2"/>
          <p:cNvSpPr txBox="1"/>
          <p:nvPr/>
        </p:nvSpPr>
        <p:spPr>
          <a:xfrm>
            <a:off x="0" y="4766700"/>
            <a:ext cx="5530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2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2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https://blog.qlik.com/third-pillar-of-mapping-data-to-visualizations-usage</a:t>
            </a:r>
            <a:endParaRPr sz="1900"/>
          </a:p>
        </p:txBody>
      </p:sp>
      <p:sp>
        <p:nvSpPr>
          <p:cNvPr id="545" name="Google Shape;545;p62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시각화 Cheat sheet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00" y="737200"/>
            <a:ext cx="7572500" cy="403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3"/>
          <p:cNvSpPr txBox="1"/>
          <p:nvPr/>
        </p:nvSpPr>
        <p:spPr>
          <a:xfrm>
            <a:off x="0" y="4766700"/>
            <a:ext cx="5530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3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63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https://blog.qlik.com/third-pillar-of-mapping-data-to-visualizations-usage</a:t>
            </a:r>
            <a:endParaRPr sz="1900"/>
          </a:p>
        </p:txBody>
      </p:sp>
      <p:sp>
        <p:nvSpPr>
          <p:cNvPr id="554" name="Google Shape;554;p63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시각화 Cheat sheet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0" y="695500"/>
            <a:ext cx="7575925" cy="41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4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64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https://blog.qlik.com/third-pillar-of-mapping-data-to-visualizations-usage</a:t>
            </a:r>
            <a:endParaRPr sz="1700"/>
          </a:p>
        </p:txBody>
      </p:sp>
      <p:sp>
        <p:nvSpPr>
          <p:cNvPr id="562" name="Google Shape;562;p64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시각화 Cheat sheet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5" y="706317"/>
            <a:ext cx="8810225" cy="41302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5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65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https://blog.qlik.com/third-pillar-of-mapping-data-to-visualizations-usage</a:t>
            </a:r>
            <a:endParaRPr sz="1900"/>
          </a:p>
        </p:txBody>
      </p:sp>
      <p:sp>
        <p:nvSpPr>
          <p:cNvPr id="570" name="Google Shape;570;p65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시각화 Cheat sheet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감사합니</a:t>
            </a:r>
            <a:r>
              <a:rPr lang="en"/>
              <a:t>다.</a:t>
            </a:r>
            <a:endParaRPr/>
          </a:p>
        </p:txBody>
      </p:sp>
      <p:sp>
        <p:nvSpPr>
          <p:cNvPr id="576" name="Google Shape;576;p6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https://www.tableau.com/ko-kr</a:t>
            </a:r>
            <a:r>
              <a:rPr lang="en" sz="1300"/>
              <a:t> </a:t>
            </a:r>
            <a:endParaRPr sz="1300"/>
          </a:p>
        </p:txBody>
      </p:sp>
      <p:sp>
        <p:nvSpPr>
          <p:cNvPr id="93" name="Google Shape;93;p15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시각화 도구 - </a:t>
            </a:r>
            <a:r>
              <a:rPr lang="en"/>
              <a:t>tableau(태블로)</a:t>
            </a:r>
            <a:endParaRPr/>
          </a:p>
        </p:txBody>
      </p:sp>
      <p:sp>
        <p:nvSpPr>
          <p:cNvPr id="94" name="Google Shape;94;p15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 </a:t>
            </a:r>
            <a:r>
              <a:rPr lang="en"/>
              <a:t>미국의 대화형 데이터 시각화 소프트웨어로 회사에 초점을 맞춘 비즈니스 인텔리전스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 </a:t>
            </a:r>
            <a:r>
              <a:rPr lang="en"/>
              <a:t>관계형 데이터베이스, 온라인 분석 처리 큐브, 클라우드 데이터베이스 및 스프레드시트 를 쿼리 하여 그래프 유형 데이터 시각화를 생성</a:t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425" y="1259900"/>
            <a:ext cx="4935776" cy="34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00" y="4035300"/>
            <a:ext cx="2185700" cy="4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https://marketingplatform.google.com/intl/ko/about/data-studio/</a:t>
            </a:r>
            <a:r>
              <a:rPr lang="en" sz="1300"/>
              <a:t> </a:t>
            </a:r>
            <a:endParaRPr sz="1300"/>
          </a:p>
        </p:txBody>
      </p:sp>
      <p:sp>
        <p:nvSpPr>
          <p:cNvPr id="103" name="Google Shape;103;p16"/>
          <p:cNvSpPr txBox="1"/>
          <p:nvPr/>
        </p:nvSpPr>
        <p:spPr>
          <a:xfrm>
            <a:off x="0" y="0"/>
            <a:ext cx="5592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시각화 도구 - </a:t>
            </a:r>
            <a:r>
              <a:rPr lang="en"/>
              <a:t>Google 데이터 스튜디오</a:t>
            </a:r>
            <a:endParaRPr/>
          </a:p>
        </p:txBody>
      </p:sp>
      <p:sp>
        <p:nvSpPr>
          <p:cNvPr id="105" name="Google Shape;105;p16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데이터를 기업용 Google Analytics 360 제품군의 일부로 2016년에 Google에서 소개한 맞춤형 정보 보고서 및 대시보드로 변환하는 온라인 도구 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225" y="1114975"/>
            <a:ext cx="3796499" cy="36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00" y="2209650"/>
            <a:ext cx="3871175" cy="9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Tools</a:t>
            </a:r>
            <a:endParaRPr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7150"/>
            <a:ext cx="8839197" cy="2626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0" y="4732813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https://towardsdatascience.com/comparing-five-most-popular-eda-tools-dccdef05aa4c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